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8" r:id="rId2"/>
    <p:sldId id="343" r:id="rId3"/>
    <p:sldId id="354" r:id="rId4"/>
    <p:sldId id="344" r:id="rId5"/>
    <p:sldId id="345" r:id="rId6"/>
    <p:sldId id="346" r:id="rId7"/>
    <p:sldId id="347" r:id="rId8"/>
    <p:sldId id="348" r:id="rId9"/>
    <p:sldId id="349" r:id="rId10"/>
    <p:sldId id="350" r:id="rId11"/>
    <p:sldId id="351" r:id="rId12"/>
    <p:sldId id="352" r:id="rId13"/>
    <p:sldId id="355" r:id="rId14"/>
    <p:sldId id="358" r:id="rId15"/>
    <p:sldId id="359" r:id="rId16"/>
    <p:sldId id="360" r:id="rId17"/>
    <p:sldId id="361" r:id="rId18"/>
    <p:sldId id="271" r:id="rId1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37" autoAdjust="0"/>
    <p:restoredTop sz="81567" autoAdjust="0"/>
  </p:normalViewPr>
  <p:slideViewPr>
    <p:cSldViewPr snapToGrid="0">
      <p:cViewPr varScale="1">
        <p:scale>
          <a:sx n="98" d="100"/>
          <a:sy n="98" d="100"/>
        </p:scale>
        <p:origin x="9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499E950-F34D-449F-ACE3-D154888418EA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2EB75F6-28DD-4780-BB2A-EA6A45CDA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507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9611D6C-450B-4CCE-8479-EF4A89623500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4646A24-DCAC-4B55-BF0F-D979CB356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343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46A24-DCAC-4B55-BF0F-D979CB356F9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98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46A24-DCAC-4B55-BF0F-D979CB356F9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2635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46A24-DCAC-4B55-BF0F-D979CB356F9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4162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46A24-DCAC-4B55-BF0F-D979CB356F9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4421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46A24-DCAC-4B55-BF0F-D979CB356F9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9029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46A24-DCAC-4B55-BF0F-D979CB356F9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5811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46A24-DCAC-4B55-BF0F-D979CB356F9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9699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46A24-DCAC-4B55-BF0F-D979CB356F9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4345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46A24-DCAC-4B55-BF0F-D979CB356F9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917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46A24-DCAC-4B55-BF0F-D979CB356F9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54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46A24-DCAC-4B55-BF0F-D979CB356F9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687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46A24-DCAC-4B55-BF0F-D979CB356F9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2261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46A24-DCAC-4B55-BF0F-D979CB356F9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5296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46A24-DCAC-4B55-BF0F-D979CB356F9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9914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46A24-DCAC-4B55-BF0F-D979CB356F9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5986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46A24-DCAC-4B55-BF0F-D979CB356F9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63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46A24-DCAC-4B55-BF0F-D979CB356F9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505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A83A8-A437-42A2-95FB-7DECFB77C7F0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EEB09-2106-4E7B-A1D9-31CAF2D4C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706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A83A8-A437-42A2-95FB-7DECFB77C7F0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EEB09-2106-4E7B-A1D9-31CAF2D4C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17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A83A8-A437-42A2-95FB-7DECFB77C7F0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EEB09-2106-4E7B-A1D9-31CAF2D4C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481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A83A8-A437-42A2-95FB-7DECFB77C7F0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EEB09-2106-4E7B-A1D9-31CAF2D4C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623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A83A8-A437-42A2-95FB-7DECFB77C7F0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EEB09-2106-4E7B-A1D9-31CAF2D4C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177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A83A8-A437-42A2-95FB-7DECFB77C7F0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EEB09-2106-4E7B-A1D9-31CAF2D4C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485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A83A8-A437-42A2-95FB-7DECFB77C7F0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EEB09-2106-4E7B-A1D9-31CAF2D4C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172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A83A8-A437-42A2-95FB-7DECFB77C7F0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EEB09-2106-4E7B-A1D9-31CAF2D4C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363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A83A8-A437-42A2-95FB-7DECFB77C7F0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EEB09-2106-4E7B-A1D9-31CAF2D4C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230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A83A8-A437-42A2-95FB-7DECFB77C7F0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EEB09-2106-4E7B-A1D9-31CAF2D4C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767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A83A8-A437-42A2-95FB-7DECFB77C7F0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EEB09-2106-4E7B-A1D9-31CAF2D4C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324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A83A8-A437-42A2-95FB-7DECFB77C7F0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EEB09-2106-4E7B-A1D9-31CAF2D4C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04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finance.southtexascollege.edu/businessoffice/timeclock.html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timeclock.southtexascollege.edu/app/webclock/#/EmployeeLogOn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29374"/>
            <a:ext cx="10515600" cy="36190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105" y="0"/>
            <a:ext cx="438095" cy="5619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53800" y="-3956"/>
            <a:ext cx="438095" cy="56190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921071" y="2152403"/>
            <a:ext cx="57896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 smtClean="0">
                <a:solidFill>
                  <a:srgbClr val="3995D1"/>
                </a:solidFill>
                <a:latin typeface="Gill Sans MT" panose="020B0502020104020203" pitchFamily="34" charset="0"/>
              </a:rPr>
              <a:t>    </a:t>
            </a:r>
            <a:r>
              <a:rPr lang="en-US" sz="4800" dirty="0" err="1" smtClean="0">
                <a:solidFill>
                  <a:srgbClr val="3995D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TimeClock</a:t>
            </a:r>
            <a:r>
              <a:rPr lang="en-US" sz="4800" dirty="0" smtClean="0">
                <a:solidFill>
                  <a:srgbClr val="3995D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 </a:t>
            </a:r>
            <a:r>
              <a:rPr lang="en-US" sz="4800" dirty="0" smtClean="0">
                <a:solidFill>
                  <a:srgbClr val="41BB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Plus</a:t>
            </a:r>
            <a:endParaRPr lang="en-US" sz="4800" dirty="0">
              <a:solidFill>
                <a:srgbClr val="F3CA2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688954" y="3761208"/>
            <a:ext cx="6814092" cy="80795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Full Time Faculty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238764" y="3432441"/>
            <a:ext cx="9829800" cy="0"/>
          </a:xfrm>
          <a:prstGeom prst="line">
            <a:avLst/>
          </a:prstGeom>
          <a:ln w="19050">
            <a:solidFill>
              <a:srgbClr val="3995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8886" y="5705879"/>
            <a:ext cx="2170101" cy="935283"/>
          </a:xfrm>
          <a:prstGeom prst="rect">
            <a:avLst/>
          </a:prstGeom>
          <a:ln>
            <a:noFill/>
          </a:ln>
        </p:spPr>
      </p:pic>
      <p:pic>
        <p:nvPicPr>
          <p:cNvPr id="13" name="Picture 2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98" y="5924562"/>
            <a:ext cx="2906210" cy="71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0903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29374"/>
            <a:ext cx="10515600" cy="36190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105" y="0"/>
            <a:ext cx="438095" cy="56190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53800" y="-3956"/>
            <a:ext cx="438095" cy="5619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1794" y="5697641"/>
            <a:ext cx="2170101" cy="935283"/>
          </a:xfrm>
          <a:prstGeom prst="rect">
            <a:avLst/>
          </a:prstGeom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838200" y="434977"/>
            <a:ext cx="10515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Request Leave using Computer-Supervisor Role</a:t>
            </a:r>
            <a:endParaRPr lang="en-US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4476" y="1335906"/>
            <a:ext cx="6049253" cy="4829376"/>
          </a:xfrm>
          <a:prstGeom prst="rect">
            <a:avLst/>
          </a:prstGeom>
        </p:spPr>
      </p:pic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789171" y="1931756"/>
            <a:ext cx="3783676" cy="2392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When supervisors log in, they will arrive at “My Dashboard”.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Under Pending Time Off Requests, they will see all pending requests.  Then they will go to Request Manager.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2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74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29374"/>
            <a:ext cx="10515600" cy="36190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105" y="0"/>
            <a:ext cx="438095" cy="56190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53800" y="-3956"/>
            <a:ext cx="438095" cy="5619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1794" y="5697641"/>
            <a:ext cx="2170101" cy="935283"/>
          </a:xfrm>
          <a:prstGeom prst="rect">
            <a:avLst/>
          </a:prstGeom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838200" y="434977"/>
            <a:ext cx="10515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Request Leave using Computer- Supervisor Role</a:t>
            </a:r>
            <a:endParaRPr lang="en-US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8200" y="1204418"/>
            <a:ext cx="6655727" cy="4833326"/>
          </a:xfrm>
          <a:prstGeom prst="rect">
            <a:avLst/>
          </a:prstGeom>
        </p:spPr>
      </p:pic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856548" y="2254990"/>
            <a:ext cx="3783676" cy="2392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Once approved, the status will change from Pending to Approved.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2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855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29374"/>
            <a:ext cx="10515600" cy="36190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105" y="0"/>
            <a:ext cx="438095" cy="56190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53800" y="-3956"/>
            <a:ext cx="438095" cy="5619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1794" y="5697641"/>
            <a:ext cx="2170101" cy="935283"/>
          </a:xfrm>
          <a:prstGeom prst="rect">
            <a:avLst/>
          </a:prstGeom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838200" y="434977"/>
            <a:ext cx="10515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Request Leave using Computer-Employee</a:t>
            </a:r>
            <a:endParaRPr lang="en-US" sz="4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0105" y="1567728"/>
            <a:ext cx="7072092" cy="3937923"/>
          </a:xfrm>
          <a:prstGeom prst="rect">
            <a:avLst/>
          </a:prstGeom>
        </p:spPr>
      </p:pic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7856548" y="2408994"/>
            <a:ext cx="3783676" cy="2392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Now when the employee logs in and views requests, they will see that the request has been updated from Pending to Approved.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2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498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29374"/>
            <a:ext cx="10515600" cy="36190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105" y="0"/>
            <a:ext cx="438095" cy="56190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53800" y="-3956"/>
            <a:ext cx="438095" cy="5619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1794" y="5697641"/>
            <a:ext cx="2170101" cy="935283"/>
          </a:xfrm>
          <a:prstGeom prst="rect">
            <a:avLst/>
          </a:prstGeom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838200" y="434977"/>
            <a:ext cx="10515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Reviewing </a:t>
            </a:r>
            <a:r>
              <a:rPr lang="en-US" sz="4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 Using Computer - Employee</a:t>
            </a: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7883090" y="1898805"/>
            <a:ext cx="3689757" cy="3783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You can review your timecard when leave has been approved to ensure hours are correct.</a:t>
            </a:r>
            <a:endParaRPr lang="en-US" sz="2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2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0105" y="1852339"/>
            <a:ext cx="7116477" cy="3133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378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29374"/>
            <a:ext cx="10515600" cy="36190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105" y="0"/>
            <a:ext cx="438095" cy="56190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53800" y="-3956"/>
            <a:ext cx="438095" cy="5619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1794" y="5697641"/>
            <a:ext cx="2170101" cy="935283"/>
          </a:xfrm>
          <a:prstGeom prst="rect">
            <a:avLst/>
          </a:prstGeom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838200" y="434977"/>
            <a:ext cx="105156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Verifying Timecards </a:t>
            </a:r>
            <a:r>
              <a:rPr lang="en-US" sz="4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Using Computer </a:t>
            </a:r>
            <a:r>
              <a:rPr lang="en-US" sz="4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Supervisor </a:t>
            </a:r>
            <a:r>
              <a:rPr lang="en-US" sz="4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</a:t>
            </a: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7883090" y="2482126"/>
            <a:ext cx="3689757" cy="3783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*For supervisor that have non-exempt </a:t>
            </a:r>
            <a:r>
              <a:rPr lang="en-US" sz="2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employees (i.e. work studies, direct wage, classified, and professional non-exempt). You will continue to verify employees timecards.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2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2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2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7173" y="2187130"/>
            <a:ext cx="7092566" cy="3827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811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29374"/>
            <a:ext cx="10515600" cy="36190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105" y="0"/>
            <a:ext cx="438095" cy="56190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53800" y="-3956"/>
            <a:ext cx="438095" cy="5619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1794" y="5697641"/>
            <a:ext cx="2170101" cy="935283"/>
          </a:xfrm>
          <a:prstGeom prst="rect">
            <a:avLst/>
          </a:prstGeom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838200" y="434977"/>
            <a:ext cx="105156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Verifying Timecards </a:t>
            </a:r>
            <a:r>
              <a:rPr lang="en-US" sz="4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Using Computer </a:t>
            </a:r>
            <a:r>
              <a:rPr lang="en-US" sz="4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Supervisor role</a:t>
            </a:r>
            <a:endParaRPr lang="en-US" sz="4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7883090" y="2019121"/>
            <a:ext cx="3689757" cy="3783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To verify </a:t>
            </a:r>
            <a:r>
              <a:rPr lang="en-US" sz="2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non-exempt employees </a:t>
            </a:r>
            <a:r>
              <a:rPr lang="en-US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timecards you will go to hours, then individual </a:t>
            </a:r>
            <a:r>
              <a:rPr lang="en-US" sz="2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hours.</a:t>
            </a:r>
            <a:endParaRPr lang="en-US" sz="2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There are different ways for this function. 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In this example, you will click on an employee, once reviewed you will click on the </a:t>
            </a:r>
            <a:endParaRPr lang="en-US" sz="2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, and this should verify the week.</a:t>
            </a:r>
            <a:endParaRPr lang="en-US" sz="2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6"/>
          <a:srcRect b="1685"/>
          <a:stretch/>
        </p:blipFill>
        <p:spPr>
          <a:xfrm>
            <a:off x="1079584" y="1898805"/>
            <a:ext cx="5766078" cy="42132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7"/>
          <a:srcRect l="19262" t="15603" r="28649" b="16866"/>
          <a:stretch/>
        </p:blipFill>
        <p:spPr>
          <a:xfrm>
            <a:off x="7944968" y="4948590"/>
            <a:ext cx="288759" cy="476452"/>
          </a:xfrm>
          <a:prstGeom prst="rect">
            <a:avLst/>
          </a:prstGeom>
        </p:spPr>
      </p:pic>
      <p:sp>
        <p:nvSpPr>
          <p:cNvPr id="11" name="Oval 10"/>
          <p:cNvSpPr/>
          <p:nvPr/>
        </p:nvSpPr>
        <p:spPr>
          <a:xfrm>
            <a:off x="2863515" y="4831884"/>
            <a:ext cx="264695" cy="23341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266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29374"/>
            <a:ext cx="10515600" cy="36190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105" y="0"/>
            <a:ext cx="438095" cy="56190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53800" y="-3956"/>
            <a:ext cx="438095" cy="5619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1794" y="5697641"/>
            <a:ext cx="2170101" cy="935283"/>
          </a:xfrm>
          <a:prstGeom prst="rect">
            <a:avLst/>
          </a:prstGeom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838200" y="434977"/>
            <a:ext cx="10515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&amp; </a:t>
            </a:r>
            <a:r>
              <a:rPr lang="en-US" sz="4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Verify </a:t>
            </a:r>
            <a:r>
              <a:rPr lang="en-US" sz="4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Timecard Daily</a:t>
            </a: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838200" y="1913767"/>
            <a:ext cx="10734647" cy="3783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342900" indent="-34290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Supervisors and non-exempt employees please get in the practice of reviewing and verifying your timecards on a weekly basis for accurate payroll processing.</a:t>
            </a:r>
          </a:p>
          <a:p>
            <a:pPr marL="342900" indent="-34290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In </a:t>
            </a:r>
            <a:r>
              <a:rPr lang="en-US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TimeClock Plus, we are able to review and </a:t>
            </a:r>
            <a:r>
              <a:rPr lang="en-US" sz="2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verify </a:t>
            </a:r>
            <a:r>
              <a:rPr lang="en-US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hours on a </a:t>
            </a:r>
            <a:r>
              <a:rPr lang="en-US" sz="2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daily/weekly </a:t>
            </a:r>
            <a:r>
              <a:rPr lang="en-US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basis rather than waiting for the end of the pay period.</a:t>
            </a:r>
          </a:p>
          <a:p>
            <a:pPr marL="342900" indent="-34290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This is an advantage toward accurate payroll processing.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2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070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29374"/>
            <a:ext cx="10515600" cy="36190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105" y="0"/>
            <a:ext cx="438095" cy="56190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53800" y="-3956"/>
            <a:ext cx="438095" cy="5619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1794" y="5697641"/>
            <a:ext cx="2170101" cy="935283"/>
          </a:xfrm>
          <a:prstGeom prst="rect">
            <a:avLst/>
          </a:prstGeom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838200" y="434977"/>
            <a:ext cx="10515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Best Practices</a:t>
            </a: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320994" y="1778820"/>
            <a:ext cx="10268770" cy="4293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457200" lvl="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000" dirty="0">
                <a:solidFill>
                  <a:prstClr val="black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Use the Computer for requesting leave.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Use </a:t>
            </a:r>
            <a:r>
              <a:rPr lang="en-US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the Computer for reviewing and verifying timecards.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Faculty please review your absences when requesting leave for accurate payroll processing.</a:t>
            </a:r>
            <a:endParaRPr lang="en-US" sz="2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Become familiar with the software so that it can be utilized to the best capacity.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Of course, same fraud awareness carries over.  Do not share passwords, </a:t>
            </a:r>
            <a:r>
              <a:rPr lang="en-US" sz="2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clock-in in your </a:t>
            </a:r>
            <a:r>
              <a:rPr lang="en-US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assigned area, do not abuse leave, do not abuse working hours, do not overuse the ability to correct/revise punches.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Any reports of </a:t>
            </a:r>
            <a:r>
              <a:rPr lang="en-US" sz="2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suspicious abuse </a:t>
            </a:r>
            <a:r>
              <a:rPr lang="en-US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will be investigated.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Please visit our </a:t>
            </a:r>
            <a:r>
              <a:rPr lang="en-US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website </a:t>
            </a:r>
            <a:r>
              <a:rPr lang="en-US" sz="2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where we provide training videos, presentations, </a:t>
            </a:r>
            <a:r>
              <a:rPr lang="en-US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and Handbooks.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  <a:hlinkClick r:id="rId6"/>
              </a:rPr>
              <a:t>https</a:t>
            </a:r>
            <a:r>
              <a:rPr lang="en-US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  <a:hlinkClick r:id="rId6"/>
              </a:rPr>
              <a:t>://</a:t>
            </a:r>
            <a:r>
              <a:rPr lang="en-US" sz="2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  <a:hlinkClick r:id="rId6"/>
              </a:rPr>
              <a:t>finance.southtexascollege.edu/businessoffice/timeclock.html</a:t>
            </a:r>
            <a:endParaRPr lang="en-US" sz="2000" dirty="0" smtClean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	</a:t>
            </a:r>
            <a:endParaRPr lang="en-US" sz="2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524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0105" y="2481601"/>
            <a:ext cx="10515599" cy="807952"/>
          </a:xfrm>
        </p:spPr>
        <p:txBody>
          <a:bodyPr>
            <a:no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Thank you!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29374"/>
            <a:ext cx="10515600" cy="36190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105" y="0"/>
            <a:ext cx="438095" cy="56190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53800" y="-3956"/>
            <a:ext cx="438095" cy="56190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21327" y="1073961"/>
            <a:ext cx="10515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err="1" smtClean="0">
                <a:solidFill>
                  <a:srgbClr val="68AF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TimeClock</a:t>
            </a:r>
            <a:r>
              <a:rPr lang="en-US" sz="4400" dirty="0" smtClean="0">
                <a:solidFill>
                  <a:srgbClr val="3995D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4400" dirty="0" smtClean="0">
                <a:solidFill>
                  <a:srgbClr val="41BB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Plus</a:t>
            </a:r>
            <a:endParaRPr lang="en-US" sz="4400" dirty="0">
              <a:solidFill>
                <a:srgbClr val="F5D14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207127" y="4483561"/>
            <a:ext cx="9829800" cy="0"/>
          </a:xfrm>
          <a:prstGeom prst="line">
            <a:avLst/>
          </a:prstGeom>
          <a:ln w="19050">
            <a:solidFill>
              <a:srgbClr val="3995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277" y="4723328"/>
            <a:ext cx="4057650" cy="1748790"/>
          </a:xfrm>
          <a:prstGeom prst="rect">
            <a:avLst/>
          </a:prstGeom>
          <a:ln>
            <a:noFill/>
          </a:ln>
        </p:spPr>
      </p:pic>
      <p:pic>
        <p:nvPicPr>
          <p:cNvPr id="12" name="Picture 2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889634"/>
            <a:ext cx="4175733" cy="1029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3580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96042"/>
            <a:ext cx="10515600" cy="36190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105" y="0"/>
            <a:ext cx="438095" cy="5619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53800" y="-3956"/>
            <a:ext cx="438095" cy="56190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2279" y="5715505"/>
            <a:ext cx="2170101" cy="935283"/>
          </a:xfrm>
          <a:prstGeom prst="rect">
            <a:avLst/>
          </a:prstGeom>
          <a:ln>
            <a:noFill/>
          </a:ln>
        </p:spPr>
      </p:pic>
      <p:sp>
        <p:nvSpPr>
          <p:cNvPr id="14" name="TextBox 13"/>
          <p:cNvSpPr txBox="1"/>
          <p:nvPr/>
        </p:nvSpPr>
        <p:spPr>
          <a:xfrm>
            <a:off x="657798" y="457947"/>
            <a:ext cx="10963175" cy="8340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Biggest Changes:</a:t>
            </a:r>
          </a:p>
          <a:p>
            <a:pPr algn="ctr"/>
            <a:endParaRPr lang="en-US" sz="40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All Full Time Faculty will </a:t>
            </a:r>
            <a:r>
              <a:rPr lang="en-US" sz="2400" dirty="0"/>
              <a:t>use Timekeeping system for submitting </a:t>
            </a:r>
            <a:r>
              <a:rPr lang="en-US" sz="2400" dirty="0" smtClean="0"/>
              <a:t>leave </a:t>
            </a:r>
            <a:r>
              <a:rPr lang="en-US" sz="2400" dirty="0"/>
              <a:t>requests</a:t>
            </a:r>
            <a:r>
              <a:rPr lang="en-US" sz="2400" dirty="0" smtClean="0"/>
              <a:t>.</a:t>
            </a:r>
          </a:p>
          <a:p>
            <a:pPr marL="342900" indent="-342900">
              <a:buFont typeface="Arial"/>
              <a:buChar char="•"/>
            </a:pPr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Faculty &amp; Exempt Employees are no longer required to verify timecards.</a:t>
            </a:r>
          </a:p>
          <a:p>
            <a:pPr marL="342900" indent="-342900">
              <a:buFont typeface="Arial"/>
              <a:buChar char="•"/>
            </a:pPr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Supervisors should verify the non-exempt employee leaves/timecards on a weekly basis.</a:t>
            </a:r>
          </a:p>
          <a:p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No paper forms for submitting leave requests for Sick, Vacation, Funeral, and Educational Activities. For FMLA, Military Leave, and other extended leaves will still require documentation submitted to HR.</a:t>
            </a:r>
          </a:p>
          <a:p>
            <a:pPr marL="342900" indent="-342900">
              <a:buFont typeface="Arial"/>
              <a:buChar char="•"/>
            </a:pPr>
            <a:endParaRPr lang="en-US" sz="2400" dirty="0"/>
          </a:p>
          <a:p>
            <a:endParaRPr lang="en-US" sz="2400" dirty="0" smtClean="0"/>
          </a:p>
          <a:p>
            <a:pPr lvl="2"/>
            <a:endParaRPr lang="en-US" sz="2400" dirty="0" smtClean="0"/>
          </a:p>
          <a:p>
            <a:pPr lvl="2"/>
            <a:endParaRPr lang="en-US" sz="2400" dirty="0" smtClean="0"/>
          </a:p>
          <a:p>
            <a:pPr lvl="1"/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770293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29374"/>
            <a:ext cx="10515600" cy="36190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105" y="0"/>
            <a:ext cx="438095" cy="56190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53800" y="-3956"/>
            <a:ext cx="438095" cy="5619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1794" y="5697641"/>
            <a:ext cx="2170101" cy="935283"/>
          </a:xfrm>
          <a:prstGeom prst="rect">
            <a:avLst/>
          </a:prstGeom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838200" y="434977"/>
            <a:ext cx="10515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 into Computer (</a:t>
            </a:r>
            <a:r>
              <a:rPr lang="en-US" sz="44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webclock</a:t>
            </a:r>
            <a:r>
              <a:rPr lang="en-US" sz="4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4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7273640" y="2524887"/>
            <a:ext cx="4518255" cy="2160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Go to </a:t>
            </a:r>
            <a:r>
              <a:rPr lang="en-US" sz="2000" dirty="0" err="1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TimeClock</a:t>
            </a:r>
            <a:r>
              <a:rPr lang="en-US" sz="2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link.  Log in using your computer credentials.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on: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</a:t>
            </a:r>
            <a:endParaRPr lang="en-US" sz="2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9393" y="1376728"/>
            <a:ext cx="7044247" cy="432091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3112" y="3992562"/>
            <a:ext cx="2085975" cy="44767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19152" y="6149588"/>
            <a:ext cx="75331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8"/>
              </a:rPr>
              <a:t>https://timeclock.southtexascollege.edu/app/webclock/#/</a:t>
            </a:r>
            <a:r>
              <a:rPr lang="en-US" dirty="0" smtClean="0">
                <a:hlinkClick r:id="rId8"/>
              </a:rPr>
              <a:t>EmployeeLogOn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487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29374"/>
            <a:ext cx="10515600" cy="36190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105" y="0"/>
            <a:ext cx="438095" cy="56190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53800" y="-3956"/>
            <a:ext cx="438095" cy="5619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1794" y="5697641"/>
            <a:ext cx="2170101" cy="935283"/>
          </a:xfrm>
          <a:prstGeom prst="rect">
            <a:avLst/>
          </a:prstGeom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838200" y="434977"/>
            <a:ext cx="10515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Request Leave using Computer</a:t>
            </a:r>
            <a:endParaRPr lang="en-US" sz="4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8745" y="3491221"/>
            <a:ext cx="242846" cy="22766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10652" y="1596649"/>
            <a:ext cx="9947458" cy="3527018"/>
          </a:xfrm>
          <a:prstGeom prst="rect">
            <a:avLst/>
          </a:prstGeom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629886" y="5352776"/>
            <a:ext cx="6248859" cy="946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on Requests, calendar will appear.  You can either double click the day you want to request leave for or click on green +Add.</a:t>
            </a:r>
            <a:endParaRPr lang="en-US" sz="2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442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29374"/>
            <a:ext cx="10515600" cy="36190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105" y="0"/>
            <a:ext cx="438095" cy="56190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53800" y="-3956"/>
            <a:ext cx="438095" cy="5619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1794" y="5697641"/>
            <a:ext cx="2170101" cy="935283"/>
          </a:xfrm>
          <a:prstGeom prst="rect">
            <a:avLst/>
          </a:prstGeom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838200" y="434977"/>
            <a:ext cx="10515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Request Leave using Computer</a:t>
            </a:r>
            <a:endParaRPr lang="en-US" sz="4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8200" y="1510021"/>
            <a:ext cx="5441254" cy="4414437"/>
          </a:xfrm>
          <a:prstGeom prst="rect">
            <a:avLst/>
          </a:prstGeom>
        </p:spPr>
      </p:pic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116538" y="1935402"/>
            <a:ext cx="4456309" cy="3531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Enter date of requested leave, start time (typically 8 am if full day), number of hours for leave, (typically 8 if full day), number of days, and the choose a leave code from drop down. Enter a brief description.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Be sure to choose the correct </a:t>
            </a:r>
            <a:r>
              <a:rPr lang="en-US" sz="2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time increment in 4 or 8 hours, </a:t>
            </a:r>
            <a:r>
              <a:rPr lang="en-US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as you are responsible for your leave requests.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2000" dirty="0" smtClean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10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29374"/>
            <a:ext cx="10515600" cy="36190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105" y="0"/>
            <a:ext cx="438095" cy="56190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53800" y="-3956"/>
            <a:ext cx="438095" cy="5619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1794" y="5697641"/>
            <a:ext cx="2170101" cy="935283"/>
          </a:xfrm>
          <a:prstGeom prst="rect">
            <a:avLst/>
          </a:prstGeom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838200" y="434977"/>
            <a:ext cx="10515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Request Leave using Computer</a:t>
            </a:r>
            <a:endParaRPr lang="en-US" sz="4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38903" y="1430755"/>
            <a:ext cx="7740213" cy="4450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311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29374"/>
            <a:ext cx="10515600" cy="36190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105" y="0"/>
            <a:ext cx="438095" cy="56190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53800" y="-3956"/>
            <a:ext cx="438095" cy="5619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1794" y="5697641"/>
            <a:ext cx="2170101" cy="935283"/>
          </a:xfrm>
          <a:prstGeom prst="rect">
            <a:avLst/>
          </a:prstGeom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619152" y="597595"/>
            <a:ext cx="1105541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Request Leave using Computer-Supervisor Role</a:t>
            </a:r>
            <a:endParaRPr lang="en-US" sz="4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07187" y="1631769"/>
            <a:ext cx="4474274" cy="4065872"/>
          </a:xfrm>
          <a:prstGeom prst="rect">
            <a:avLst/>
          </a:prstGeom>
        </p:spPr>
      </p:pic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6564700" y="1922248"/>
            <a:ext cx="4074767" cy="3735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Now, you’re supervisor will log in and view leave requests pending approval.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Supervisors use a different log in than employees use, for viewing employee timecards.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Supervisors will log in using same credentials as computer credentials.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2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34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29374"/>
            <a:ext cx="10515600" cy="36190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105" y="0"/>
            <a:ext cx="438095" cy="56190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53800" y="-3956"/>
            <a:ext cx="438095" cy="5619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1794" y="5697641"/>
            <a:ext cx="2170101" cy="935283"/>
          </a:xfrm>
          <a:prstGeom prst="rect">
            <a:avLst/>
          </a:prstGeom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400105" y="485296"/>
            <a:ext cx="111420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Request Leave using Computer-Supervisor Role</a:t>
            </a:r>
            <a:endParaRPr lang="en-US" sz="4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2065" y="1454760"/>
            <a:ext cx="8041602" cy="4580280"/>
          </a:xfrm>
          <a:prstGeom prst="rect">
            <a:avLst/>
          </a:prstGeom>
        </p:spPr>
      </p:pic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8660134" y="1583156"/>
            <a:ext cx="3131761" cy="3735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When supervisors log in, they will arrive at “My Dashboard”.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Under Pending Time Off Requests, they will see all pending requests.  Then they will go to Request Manager.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2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895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29374"/>
            <a:ext cx="10515600" cy="36190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105" y="0"/>
            <a:ext cx="438095" cy="56190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53800" y="-3956"/>
            <a:ext cx="438095" cy="5619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1794" y="5697641"/>
            <a:ext cx="2170101" cy="935283"/>
          </a:xfrm>
          <a:prstGeom prst="rect">
            <a:avLst/>
          </a:prstGeom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498180" y="491279"/>
            <a:ext cx="1107466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Request Leave using Computer-Supervisor Role</a:t>
            </a:r>
            <a:endParaRPr lang="en-US" sz="4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25496" y="1260720"/>
            <a:ext cx="8884062" cy="459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442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4000</TotalTime>
  <Words>710</Words>
  <Application>Microsoft Office PowerPoint</Application>
  <PresentationFormat>Widescreen</PresentationFormat>
  <Paragraphs>87</Paragraphs>
  <Slides>18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Ebrima</vt:lpstr>
      <vt:lpstr>Gill Sans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Ayers</dc:creator>
  <cp:lastModifiedBy>Vanessa Sifuentes</cp:lastModifiedBy>
  <cp:revision>137</cp:revision>
  <cp:lastPrinted>2018-04-25T14:07:57Z</cp:lastPrinted>
  <dcterms:created xsi:type="dcterms:W3CDTF">2015-02-06T20:19:18Z</dcterms:created>
  <dcterms:modified xsi:type="dcterms:W3CDTF">2018-04-25T17:00:14Z</dcterms:modified>
</cp:coreProperties>
</file>